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notesMasterIdLst>
    <p:notesMasterId r:id="rId18"/>
  </p:notesMasterIdLst>
  <p:handoutMasterIdLst>
    <p:handoutMasterId r:id="rId19"/>
  </p:handoutMasterIdLst>
  <p:sldIdLst>
    <p:sldId id="436" r:id="rId5"/>
    <p:sldId id="437" r:id="rId6"/>
    <p:sldId id="440" r:id="rId7"/>
    <p:sldId id="441" r:id="rId8"/>
    <p:sldId id="448" r:id="rId9"/>
    <p:sldId id="442" r:id="rId10"/>
    <p:sldId id="449" r:id="rId11"/>
    <p:sldId id="443" r:id="rId12"/>
    <p:sldId id="450" r:id="rId13"/>
    <p:sldId id="445" r:id="rId14"/>
    <p:sldId id="446" r:id="rId15"/>
    <p:sldId id="447" r:id="rId16"/>
    <p:sldId id="43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046"/>
    <a:srgbClr val="4181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8" autoAdjust="0"/>
    <p:restoredTop sz="95394" autoAdjust="0"/>
  </p:normalViewPr>
  <p:slideViewPr>
    <p:cSldViewPr snapToGrid="0">
      <p:cViewPr varScale="1">
        <p:scale>
          <a:sx n="103" d="100"/>
          <a:sy n="103" d="100"/>
        </p:scale>
        <p:origin x="540" y="102"/>
      </p:cViewPr>
      <p:guideLst/>
    </p:cSldViewPr>
  </p:slideViewPr>
  <p:outlineViewPr>
    <p:cViewPr>
      <p:scale>
        <a:sx n="33" d="100"/>
        <a:sy n="33" d="100"/>
      </p:scale>
      <p:origin x="0" y="-171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717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4D2272-D660-A337-AEF3-BE066BD545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E5A70-71C2-F335-270C-B94537340C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5A369-CA0E-4FC6-90EE-5FA969A08EF8}" type="datetimeFigureOut">
              <a:rPr lang="en-US" smtClean="0"/>
              <a:t>3/27/2024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E1B03-0F86-16E7-11BE-81F9F4CD66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524B8-3914-99B2-2620-0F2A88D335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210F9-8331-407C-A034-F95DCB303E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05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AB06A-EEDC-421C-B5A0-5E9E5241A8E5}" type="datetimeFigureOut">
              <a:rPr lang="en-US" smtClean="0"/>
              <a:t>3/27/2024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F9438-3EEF-4192-9815-F6F44770A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47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630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77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2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02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266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83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384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655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469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60-406F-4187-A0E6-BD19C6840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6" y="919716"/>
            <a:ext cx="8504275" cy="35512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7E7FE-647D-4B2F-BA13-AB3ED4C5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6" y="4795284"/>
            <a:ext cx="8504275" cy="1084522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6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F785-E0A7-4496-A5BA-49B0156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706" y="6433202"/>
            <a:ext cx="2426446" cy="3678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C627-38A1-4A14-8822-D8D33751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E346-5F34-48CD-8928-DA8567AE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36382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19673"/>
            <a:ext cx="9914860" cy="41233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736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3947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94B-011C-4B13-8C12-E91BF7A4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20800"/>
            <a:ext cx="9144000" cy="3095813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D5F3-887C-4A8F-842A-0294A9FB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9" y="4589463"/>
            <a:ext cx="91440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588B-131A-42F3-B76C-62BD65E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AB28-20BD-4CD8-9840-985C3EDB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85C-3801-46F0-A100-616F5F2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18702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CB06-0454-4BF1-8011-F8B1A959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20A70-D33B-4461-B74C-3F59ADB1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13" y="2163725"/>
            <a:ext cx="4610986" cy="4013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BDF9-836E-431C-8EFA-417A9BEE9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260" y="2163725"/>
            <a:ext cx="4853763" cy="40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D9F59-B591-4E2F-899E-3CA78CE8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FD12-B3EC-432C-B264-8AB571CA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3CBBA-71B3-4857-80E7-525E89F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050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5157787" cy="35540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623"/>
            <a:ext cx="5183188" cy="355404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1097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E062-B7F5-4D30-B416-1BBB4A7D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DFF7A-EBD3-4FEB-8451-5D735506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54A2D-2C4B-4E1D-AC16-E3B1F1DD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F373-DB96-4AEA-8E3E-7EDEA213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97710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2744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F8C-8071-4BE5-AD6F-C98F481D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135B3-14BA-4A88-B6B3-88B77B1C6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3A4D-5B69-44B4-B17F-770E83F00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1C41D-2A59-4512-8034-6DB7057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C494-778C-4EE6-9402-242E1CD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7B9-C338-4033-9AFE-B8B81C5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924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DE-4C2E-476F-A419-57470FB6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FD1A0-93AE-469A-ADDF-2453B64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9C9C-EF97-4910-9419-6D720260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87172-A64E-4C38-82ED-2A7050B0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C3E24-28E2-4512-BEA0-DAEC5E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4F0D-DA84-434D-B136-BEE9FD80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5268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05F0-2B44-47BC-86B3-58E2C708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5B5DA-7628-4AC1-8EAE-5010C2A98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4E7C3-7830-49F3-9F45-4B2F2B4C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5E328-AD12-449C-BE6E-76DF005E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F374F-390D-49D8-A7C8-5BEFA353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5615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0F530-2925-4F98-89EC-95C2EC476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79366-3281-483D-8731-0D01B2B24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ED8B2-BE7F-4417-8A8A-A95C8BB7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A0D96-671F-4A85-89C6-946624CB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BA434-2E32-4719-B45C-0490D6852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11012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5040DA2-B75D-1B49-51F9-967501F7F6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4876" y="887638"/>
            <a:ext cx="10202248" cy="5094496"/>
          </a:xfrm>
        </p:spPr>
        <p:txBody>
          <a:bodyPr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93BDAB-CB06-403B-00FD-9D1C2812A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B1FDB-9C8A-890A-5051-8D49E105F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21">
            <a:extLst>
              <a:ext uri="{FF2B5EF4-FFF2-40B4-BE49-F238E27FC236}">
                <a16:creationId xmlns:a16="http://schemas.microsoft.com/office/drawing/2014/main" id="{46056E81-9CB5-42E9-6689-B711F575C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981493" y="0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22">
            <a:extLst>
              <a:ext uri="{FF2B5EF4-FFF2-40B4-BE49-F238E27FC236}">
                <a16:creationId xmlns:a16="http://schemas.microsoft.com/office/drawing/2014/main" id="{3D075254-6FC4-6738-BBBE-1BACB99E4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02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b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BA2562-20F9-9DC8-81EB-6ED26B24D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099"/>
            <a:ext cx="12192000" cy="873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25">
            <a:extLst>
              <a:ext uri="{FF2B5EF4-FFF2-40B4-BE49-F238E27FC236}">
                <a16:creationId xmlns:a16="http://schemas.microsoft.com/office/drawing/2014/main" id="{369E878B-C75C-98DC-B694-2C40507C4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4" y="3657675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27">
            <a:extLst>
              <a:ext uri="{FF2B5EF4-FFF2-40B4-BE49-F238E27FC236}">
                <a16:creationId xmlns:a16="http://schemas.microsoft.com/office/drawing/2014/main" id="{DC03A063-67E0-718E-206C-6C807C20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5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30">
            <a:extLst>
              <a:ext uri="{FF2B5EF4-FFF2-40B4-BE49-F238E27FC236}">
                <a16:creationId xmlns:a16="http://schemas.microsoft.com/office/drawing/2014/main" id="{6D86FEEF-2721-A616-B636-7C6F8B1B5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4AC20A76-77DC-62F7-C0E5-66C03853B3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1478396"/>
            <a:ext cx="3710355" cy="344529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F99A149-DEF4-9E0F-D0DE-E859DB6CA53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60465" y="1477963"/>
            <a:ext cx="5536135" cy="34464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245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10C35C-5361-BD30-EB79-01BD72158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2038" y="2992045"/>
            <a:ext cx="6858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26">
            <a:extLst>
              <a:ext uri="{FF2B5EF4-FFF2-40B4-BE49-F238E27FC236}">
                <a16:creationId xmlns:a16="http://schemas.microsoft.com/office/drawing/2014/main" id="{948A7171-32A3-1CAC-DDFD-7C44DDAF0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1" y="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47">
            <a:extLst>
              <a:ext uri="{FF2B5EF4-FFF2-40B4-BE49-F238E27FC236}">
                <a16:creationId xmlns:a16="http://schemas.microsoft.com/office/drawing/2014/main" id="{06FD5EAC-FAC4-CDB4-6AB8-809E940F0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4" y="3657688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A13352-25BC-FD28-A34C-DD204D5BF1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1748" y="246183"/>
            <a:ext cx="9525000" cy="1919521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34108AC-4ED2-99E6-0212-0AC0802C553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1600" y="2274033"/>
            <a:ext cx="9525000" cy="33178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593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6B6590-E6B3-B91C-752E-88256804F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26">
            <a:extLst>
              <a:ext uri="{FF2B5EF4-FFF2-40B4-BE49-F238E27FC236}">
                <a16:creationId xmlns:a16="http://schemas.microsoft.com/office/drawing/2014/main" id="{3A11B3D3-2DE9-50B1-D34F-653D466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1493" y="3657680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27">
            <a:extLst>
              <a:ext uri="{FF2B5EF4-FFF2-40B4-BE49-F238E27FC236}">
                <a16:creationId xmlns:a16="http://schemas.microsoft.com/office/drawing/2014/main" id="{5EEBEB28-1DE8-01FC-1208-CE71F445D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31">
            <a:extLst>
              <a:ext uri="{FF2B5EF4-FFF2-40B4-BE49-F238E27FC236}">
                <a16:creationId xmlns:a16="http://schemas.microsoft.com/office/drawing/2014/main" id="{836BB78A-11DB-CCF3-7F2E-C0243B409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5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0220F55-A7D0-A330-0E21-94E0D5ECA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50734" y="835269"/>
            <a:ext cx="8690533" cy="2821183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60B5AC1-38AD-9D8D-25F1-F8E10DE48AD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45739" y="3858233"/>
            <a:ext cx="8700522" cy="195348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  <a:lvl2pPr marL="457200" indent="0" algn="ctr">
              <a:buNone/>
              <a:defRPr sz="1600">
                <a:solidFill>
                  <a:schemeClr val="bg2"/>
                </a:solidFill>
              </a:defRPr>
            </a:lvl2pPr>
            <a:lvl3pPr marL="914400" indent="0" algn="ctr">
              <a:buNone/>
              <a:defRPr sz="1400">
                <a:solidFill>
                  <a:schemeClr val="bg2"/>
                </a:solidFill>
              </a:defRPr>
            </a:lvl3pPr>
            <a:lvl4pPr marL="1371600" indent="0" algn="ctr">
              <a:buNone/>
              <a:defRPr sz="1200">
                <a:solidFill>
                  <a:schemeClr val="bg2"/>
                </a:solidFill>
              </a:defRPr>
            </a:lvl4pPr>
            <a:lvl5pPr marL="18288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19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3FFEEC7-A0A7-27CB-3F2D-796281DCDC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id="{2DCCFF86-2471-421E-E5FF-E38943252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8300B484-623C-071D-E849-138F76141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5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99A6249F-0E28-0ABF-FE63-7ECC0E106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805" y="344399"/>
            <a:ext cx="9599008" cy="172954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CC29225-33B5-6D19-F0BA-DE3F864F640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0867" y="2274034"/>
            <a:ext cx="4643438" cy="32986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FB67020D-DF60-17C1-8DEC-EDECF65354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18375" y="2274034"/>
            <a:ext cx="4643438" cy="32986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812651-A64E-FA0C-7D84-B20BA7C67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10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6">
            <a:extLst>
              <a:ext uri="{FF2B5EF4-FFF2-40B4-BE49-F238E27FC236}">
                <a16:creationId xmlns:a16="http://schemas.microsoft.com/office/drawing/2014/main" id="{F8F589DA-127F-E2E7-6ADA-1D3C04799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5" y="3657688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00FBF0-749D-0FF0-74B6-3565174CA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2038" y="2992045"/>
            <a:ext cx="6858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0DDA3FAB-74FF-4772-2BA4-B242E12AB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1" y="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BE95B3E-84B8-3910-65C9-87914802B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8" y="369277"/>
            <a:ext cx="9590215" cy="1708514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0">
            <a:extLst>
              <a:ext uri="{FF2B5EF4-FFF2-40B4-BE49-F238E27FC236}">
                <a16:creationId xmlns:a16="http://schemas.microsoft.com/office/drawing/2014/main" id="{90BA2746-C141-C524-CDDE-DD672A80A2C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0867" y="2274033"/>
            <a:ext cx="3347782" cy="343665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 b="1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 b="1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 b="1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0">
            <a:extLst>
              <a:ext uri="{FF2B5EF4-FFF2-40B4-BE49-F238E27FC236}">
                <a16:creationId xmlns:a16="http://schemas.microsoft.com/office/drawing/2014/main" id="{53421E6F-1A11-40B7-DB53-FC96CE9D787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25269" y="2274033"/>
            <a:ext cx="6036544" cy="343665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8CC75E-2849-6C28-42BF-61EBFD22C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6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9">
            <a:extLst>
              <a:ext uri="{FF2B5EF4-FFF2-40B4-BE49-F238E27FC236}">
                <a16:creationId xmlns:a16="http://schemas.microsoft.com/office/drawing/2014/main" id="{37D82C4C-B372-8DAD-C78B-5A707999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E543C86-04BB-A7E0-26E4-1A793E98C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2052" y="345441"/>
            <a:ext cx="10202248" cy="176691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0">
            <a:extLst>
              <a:ext uri="{FF2B5EF4-FFF2-40B4-BE49-F238E27FC236}">
                <a16:creationId xmlns:a16="http://schemas.microsoft.com/office/drawing/2014/main" id="{D1D15020-88F7-93D5-282B-0C23CB75788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71205" y="2282826"/>
            <a:ext cx="3180475" cy="36512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 b="1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 b="1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 b="1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675AC522-525C-4C6F-8F28-3B2FC909B3FF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940300" y="2282825"/>
            <a:ext cx="5880100" cy="36512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0D9D4E-52D5-4BAF-8096-D301073D3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615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lum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6">
            <a:extLst>
              <a:ext uri="{FF2B5EF4-FFF2-40B4-BE49-F238E27FC236}">
                <a16:creationId xmlns:a16="http://schemas.microsoft.com/office/drawing/2014/main" id="{F8F589DA-127F-E2E7-6ADA-1D3C04799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5" y="3657688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00FBF0-749D-0FF0-74B6-3565174CA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2038" y="2992045"/>
            <a:ext cx="6858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0DDA3FAB-74FF-4772-2BA4-B242E12AB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1" y="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BE95B3E-84B8-3910-65C9-87914802B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8" y="369277"/>
            <a:ext cx="9590215" cy="1708514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0">
            <a:extLst>
              <a:ext uri="{FF2B5EF4-FFF2-40B4-BE49-F238E27FC236}">
                <a16:creationId xmlns:a16="http://schemas.microsoft.com/office/drawing/2014/main" id="{53421E6F-1A11-40B7-DB53-FC96CE9D787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69269" y="2284193"/>
            <a:ext cx="6036544" cy="343665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0">
            <a:extLst>
              <a:ext uri="{FF2B5EF4-FFF2-40B4-BE49-F238E27FC236}">
                <a16:creationId xmlns:a16="http://schemas.microsoft.com/office/drawing/2014/main" id="{90BA2746-C141-C524-CDDE-DD672A80A2C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708899" y="2284193"/>
            <a:ext cx="3252914" cy="343665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 b="1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 b="1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 b="1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8CC75E-2849-6C28-42BF-61EBFD22C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171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BE9B1BD7-8F62-244D-062B-D0A716D16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4BAE39C-758E-B299-0906-86DA058BC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975" y="345440"/>
            <a:ext cx="9448803" cy="17435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ED21C7D0-0E84-DFA8-FC77-93D7B17FA7EF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365250" y="2295525"/>
            <a:ext cx="9448800" cy="36528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44F72DC-A10E-0921-2E94-08CAC9D50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350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181407F-D7F6-56CB-135C-01868BC19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7" y="1088211"/>
            <a:ext cx="4602483" cy="4896019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517585-E867-BB06-B195-272DA0F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8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2D9EBD-88FB-A2C3-7EC2-46DD7B532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id="{CB417425-9078-B6E8-97F7-BAA1536BA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D7F56B38-71B8-A745-8D9C-BBEA278F3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9905999" y="4572027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5E5C644-63C0-D8A4-7EF1-1681AFB1F4D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24599" y="1088210"/>
            <a:ext cx="4373564" cy="489489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bg2"/>
                </a:solidFill>
              </a:defRPr>
            </a:lvl1pPr>
            <a:lvl2pPr marL="45720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bg2"/>
                </a:solidFill>
              </a:defRPr>
            </a:lvl2pPr>
            <a:lvl3pPr marL="91440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bg2"/>
                </a:solidFill>
              </a:defRPr>
            </a:lvl3pPr>
            <a:lvl4pPr marL="13716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4pPr>
            <a:lvl5pPr marL="18288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82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13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50" baseline="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53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8" r:id="rId14"/>
    <p:sldLayoutId id="2147483729" r:id="rId15"/>
    <p:sldLayoutId id="2147483730" r:id="rId16"/>
    <p:sldLayoutId id="2147483731" r:id="rId17"/>
    <p:sldLayoutId id="2147483733" r:id="rId18"/>
    <p:sldLayoutId id="2147483734" r:id="rId19"/>
    <p:sldLayoutId id="2147483735" r:id="rId20"/>
    <p:sldLayoutId id="2147483736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736">
          <p15:clr>
            <a:srgbClr val="F26B43"/>
          </p15:clr>
        </p15:guide>
        <p15:guide id="4" orient="horz" pos="3312">
          <p15:clr>
            <a:srgbClr val="F26B43"/>
          </p15:clr>
        </p15:guide>
        <p15:guide id="5" orient="horz" pos="432">
          <p15:clr>
            <a:srgbClr val="F26B43"/>
          </p15:clr>
        </p15:guide>
        <p15:guide id="7" pos="4416">
          <p15:clr>
            <a:srgbClr val="F26B43"/>
          </p15:clr>
        </p15:guide>
        <p15:guide id="8" pos="5568">
          <p15:clr>
            <a:srgbClr val="F26B43"/>
          </p15:clr>
        </p15:guide>
        <p15:guide id="9" pos="7296">
          <p15:clr>
            <a:srgbClr val="F26B43"/>
          </p15:clr>
        </p15:guide>
        <p15:guide id="10" pos="2688">
          <p15:clr>
            <a:srgbClr val="F26B43"/>
          </p15:clr>
        </p15:guide>
        <p15:guide id="11" pos="1536">
          <p15:clr>
            <a:srgbClr val="F26B43"/>
          </p15:clr>
        </p15:guide>
        <p15:guide id="12" pos="384">
          <p15:clr>
            <a:srgbClr val="F26B43"/>
          </p15:clr>
        </p15:guide>
        <p15:guide id="13" pos="2112">
          <p15:clr>
            <a:srgbClr val="F26B43"/>
          </p15:clr>
        </p15:guide>
        <p15:guide id="14" pos="4992">
          <p15:clr>
            <a:srgbClr val="F26B43"/>
          </p15:clr>
        </p15:guide>
        <p15:guide id="15" pos="6720">
          <p15:clr>
            <a:srgbClr val="F26B43"/>
          </p15:clr>
        </p15:guide>
        <p15:guide id="16" pos="960">
          <p15:clr>
            <a:srgbClr val="F26B43"/>
          </p15:clr>
        </p15:guide>
        <p15:guide id="17" pos="3264">
          <p15:clr>
            <a:srgbClr val="F26B43"/>
          </p15:clr>
        </p15:guide>
        <p15:guide id="18" orient="horz" pos="1008">
          <p15:clr>
            <a:srgbClr val="F26B43"/>
          </p15:clr>
        </p15:guide>
        <p15:guide id="19" orient="horz" pos="3888">
          <p15:clr>
            <a:srgbClr val="F26B43"/>
          </p15:clr>
        </p15:guide>
        <p15:guide id="20" pos="6144">
          <p15:clr>
            <a:srgbClr val="F26B43"/>
          </p15:clr>
        </p15:guide>
        <p15:guide id="21" orient="horz" pos="1584">
          <p15:clr>
            <a:srgbClr val="F26B43"/>
          </p15:clr>
        </p15:guide>
        <p15:guide id="22" pos="576">
          <p15:clr>
            <a:srgbClr val="F26B43"/>
          </p15:clr>
        </p15:guide>
        <p15:guide id="23" pos="7104">
          <p15:clr>
            <a:srgbClr val="F26B43"/>
          </p15:clr>
        </p15:guide>
        <p15:guide id="24" pos="768">
          <p15:clr>
            <a:srgbClr val="F26B43"/>
          </p15:clr>
        </p15:guide>
        <p15:guide id="25" pos="6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0D9AD-F97D-8DCF-97C2-FEE69475C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930" y="887638"/>
            <a:ext cx="11351740" cy="5094496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Tuolumne –Stanislaus Integrated Regional Water Management Project Update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882FA-049D-25F3-3F24-590E9D0F1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Picture 6" descr="A logo with blue and white letters&#10;&#10;Description automatically generated">
            <a:extLst>
              <a:ext uri="{FF2B5EF4-FFF2-40B4-BE49-F238E27FC236}">
                <a16:creationId xmlns:a16="http://schemas.microsoft.com/office/drawing/2014/main" id="{168262B8-6E90-E3E7-0BC7-7FC1CE62C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791" y="583051"/>
            <a:ext cx="4519613" cy="138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48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04103-6319-C1BA-994F-97D3A9F1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374" y="244046"/>
            <a:ext cx="6313251" cy="1387045"/>
          </a:xfrm>
        </p:spPr>
        <p:txBody>
          <a:bodyPr/>
          <a:lstStyle/>
          <a:p>
            <a:r>
              <a:rPr lang="en-US" dirty="0"/>
              <a:t>Cyber Security Project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927D6-AFA7-348E-8C32-400C1E6F32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7839" y="1631091"/>
            <a:ext cx="10278762" cy="3293333"/>
          </a:xfrm>
        </p:spPr>
        <p:txBody>
          <a:bodyPr>
            <a:normAutofit fontScale="85000" lnSpcReduction="20000"/>
          </a:bodyPr>
          <a:lstStyle/>
          <a:p>
            <a:r>
              <a:rPr lang="en-US" sz="2800" b="1" u="sng" dirty="0"/>
              <a:t>Cybersecurity Risks in Water and Wastewater Infrastructure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Weak and outdated communication systems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Vulnerability to cyber attacks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Previous incidents causing water supply disruptions and environmental contamination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Potential consequences: raw sewage overflow, chemical dosing compromise, inadequate treatment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DBFA3-4929-EF34-6EC0-62D2B6817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D52F53-73F9-A9F3-0B6F-F7B7D8A5B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0017" y="4319112"/>
            <a:ext cx="2847079" cy="1597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7017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0027CB-3C27-FC4C-AEF9-685A21EA1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Cybersecurity Project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25569D-4B51-26CD-C967-65D3F4059D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85252" y="1680909"/>
            <a:ext cx="9525000" cy="3317875"/>
          </a:xfrm>
        </p:spPr>
        <p:txBody>
          <a:bodyPr>
            <a:noAutofit/>
          </a:bodyPr>
          <a:lstStyle/>
          <a:p>
            <a:r>
              <a:rPr lang="en-US" sz="2800" b="1" dirty="0"/>
              <a:t>Strengthened network security and reliability</a:t>
            </a:r>
          </a:p>
          <a:p>
            <a:r>
              <a:rPr lang="en-US" sz="2800" b="1" dirty="0"/>
              <a:t>Enhanced protection against cyber threats</a:t>
            </a:r>
          </a:p>
          <a:p>
            <a:r>
              <a:rPr lang="en-US" sz="2800" b="1" dirty="0"/>
              <a:t>Improvement in energy efficiency and reduction of greenhouse gas emissions</a:t>
            </a:r>
          </a:p>
          <a:p>
            <a:r>
              <a:rPr lang="en-US" sz="2800" b="1" dirty="0"/>
              <a:t>Advantages of new communication systems and PLCs for optimized operations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6BFA23-AB5B-BA88-E233-DE14DED5A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591283-7A63-62AD-F039-63E49FB69A0F}"/>
              </a:ext>
            </a:extLst>
          </p:cNvPr>
          <p:cNvSpPr txBox="1"/>
          <p:nvPr/>
        </p:nvSpPr>
        <p:spPr>
          <a:xfrm>
            <a:off x="1381748" y="5511114"/>
            <a:ext cx="649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</a:rPr>
              <a:t>Project Cost: $2,800,00</a:t>
            </a: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762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C2EC19-A157-8389-07DB-650659081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606" y="444844"/>
            <a:ext cx="10717426" cy="1046205"/>
          </a:xfrm>
        </p:spPr>
        <p:txBody>
          <a:bodyPr/>
          <a:lstStyle/>
          <a:p>
            <a:r>
              <a:rPr lang="en-US" dirty="0"/>
              <a:t>Advanced Metering Infrastructure Project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D6390D-BFD6-DF07-2067-06D2785D587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02042" y="1475519"/>
            <a:ext cx="10792250" cy="1953481"/>
          </a:xfrm>
        </p:spPr>
        <p:txBody>
          <a:bodyPr>
            <a:noAutofit/>
          </a:bodyPr>
          <a:lstStyle/>
          <a:p>
            <a:pPr algn="l"/>
            <a:r>
              <a:rPr lang="en-US" sz="2800" noProof="1"/>
              <a:t>Project Objective: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noProof="1"/>
              <a:t>Replace approximately 3,300 existing manual-reading water meters with an Advanced Metering Infrastructure (AMI) system.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noProof="1"/>
              <a:t>Utilize cellular connectivity to improve accuracy and efficiency in water metering.</a:t>
            </a:r>
          </a:p>
          <a:p>
            <a:pPr algn="l"/>
            <a:r>
              <a:rPr lang="en-US" sz="2800" noProof="1"/>
              <a:t>Environmental Impact: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noProof="1"/>
              <a:t>Reduce greenhouse gas emissions and eliminate vehicle runs associated with manual meter readings.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noProof="1"/>
              <a:t>Improve water conservation and reduce water loss within the public water system.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DE2532-F4A7-30E2-0525-1FF82D28A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345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DC78C-7943-D69C-A3DD-A224F129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478" y="324525"/>
            <a:ext cx="10272584" cy="874896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+mn-lt"/>
              </a:rPr>
              <a:t>Benefits:</a:t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5E015-D078-B074-A17D-D1B795536B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1477" y="778449"/>
            <a:ext cx="11311581" cy="4794422"/>
          </a:xfrm>
        </p:spPr>
        <p:txBody>
          <a:bodyPr>
            <a:normAutofit fontScale="77500" lnSpcReduction="2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Enhance user satisfaction by providing accurate real-time data on water usage, conservation, and meter readings.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Enable water budgets, text notifications, and automatic shut-off valves to address plumbing issues or abnormal usage.</a:t>
            </a:r>
          </a:p>
          <a:p>
            <a:pPr algn="l"/>
            <a:r>
              <a:rPr lang="en-US" b="1" dirty="0"/>
              <a:t>Water Savings: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Anticipated annual water savings of 20-acre feet through accurate measurement and volumetric pricing.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Additional customer conservation of approximately 68.5 acre-feet through new meter software and water budgeting features.</a:t>
            </a:r>
          </a:p>
          <a:p>
            <a:pPr algn="l"/>
            <a:r>
              <a:rPr lang="en-US" b="1" dirty="0"/>
              <a:t>Emergency Response: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AMI system provides immediate detection and response to water system issues, leaks, and abnormal usage, especially during drought or emergency situations.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Enables quick identification and repair of underground water main leaks, preventing water loss and damage.</a:t>
            </a:r>
          </a:p>
          <a:p>
            <a:pPr algn="l"/>
            <a:r>
              <a:rPr lang="en-US" b="1" dirty="0"/>
              <a:t>Environmental Contribution: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Implementation of AMI system contributes to long-term water conservation and short-term drought response strategies.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Improves water usage monitoring, conservation practices, and allocation of water resources, benefiting ecosystems like Hetch Hetchy Lake.</a:t>
            </a:r>
          </a:p>
          <a:p>
            <a:pPr algn="l"/>
            <a:r>
              <a:rPr lang="en-US" sz="3600" dirty="0">
                <a:latin typeface="+mj-lt"/>
              </a:rPr>
              <a:t>Project Cost $4,300,000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0D4FD-656B-5F57-A005-E47AFD46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D003D6-DEE7-224A-C2E8-306864F35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025" y="4819245"/>
            <a:ext cx="3257037" cy="1714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2402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465791-02C3-85CB-EC2D-AE1D097A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805" y="344400"/>
            <a:ext cx="9599008" cy="1146650"/>
          </a:xfrm>
        </p:spPr>
        <p:txBody>
          <a:bodyPr/>
          <a:lstStyle/>
          <a:p>
            <a:r>
              <a:rPr lang="en-US" dirty="0"/>
              <a:t>Irrigation Pump Station Improvements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CC286-7253-B31F-DFE6-802920A9FC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2455" y="2175179"/>
            <a:ext cx="6619836" cy="3298630"/>
          </a:xfrm>
        </p:spPr>
        <p:txBody>
          <a:bodyPr>
            <a:noAutofit/>
          </a:bodyPr>
          <a:lstStyle/>
          <a:p>
            <a:r>
              <a:rPr lang="en-US" sz="2800" noProof="1"/>
              <a:t>Underground location prone to flooding</a:t>
            </a:r>
          </a:p>
          <a:p>
            <a:r>
              <a:rPr lang="en-US" sz="2800" noProof="1"/>
              <a:t>Pump failures due to stagnant water</a:t>
            </a:r>
          </a:p>
          <a:p>
            <a:r>
              <a:rPr lang="en-US" sz="2800" noProof="1"/>
              <a:t>Potential flooding within the station</a:t>
            </a:r>
          </a:p>
          <a:p>
            <a:r>
              <a:rPr lang="en-US" sz="2800" noProof="1"/>
              <a:t>Risks to surrounding environment and infrastructure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EF2AD9-EC94-1F3D-3B79-64938E47A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3B9DB5-BCCB-3AEA-0403-3546C68AE365}"/>
              </a:ext>
            </a:extLst>
          </p:cNvPr>
          <p:cNvSpPr txBox="1"/>
          <p:nvPr/>
        </p:nvSpPr>
        <p:spPr>
          <a:xfrm>
            <a:off x="411891" y="1491050"/>
            <a:ext cx="10206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Challenges Faced by Existing Irrigation Pump Station</a:t>
            </a:r>
            <a:r>
              <a:rPr lang="en-US" sz="2800" dirty="0"/>
              <a:t>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B925E7-3C56-8C65-FC03-D6CDA09D9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371" y="3534805"/>
            <a:ext cx="2955197" cy="2213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186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6BBE9-D25A-C272-C8C2-16C78C8584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70866" y="2018661"/>
            <a:ext cx="9667837" cy="329863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Valve Replacement for improved water flow control</a:t>
            </a:r>
          </a:p>
          <a:p>
            <a:r>
              <a:rPr lang="en-US" sz="2800" dirty="0"/>
              <a:t>Above-Ground Installation to mitigate flooding risks</a:t>
            </a:r>
          </a:p>
          <a:p>
            <a:r>
              <a:rPr lang="en-US" sz="2800" dirty="0"/>
              <a:t>Enclosure Installation for equipment protection</a:t>
            </a:r>
          </a:p>
          <a:p>
            <a:r>
              <a:rPr lang="en-US" sz="2800" dirty="0"/>
              <a:t>Flow Meter Vault Box for accurate monitoring</a:t>
            </a:r>
          </a:p>
          <a:p>
            <a:r>
              <a:rPr lang="en-US" sz="2800" dirty="0"/>
              <a:t>Second Pump Installation for dual-flow operation</a:t>
            </a:r>
          </a:p>
          <a:p>
            <a:r>
              <a:rPr lang="en-US" sz="2800" dirty="0"/>
              <a:t>Water conservation, regulatory compliance, ecosystem protection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DDE402-EAB4-EDDF-EA4C-FCB3D3E21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BB8E99-2E62-F3D3-7A4E-24CB7A9974B6}"/>
              </a:ext>
            </a:extLst>
          </p:cNvPr>
          <p:cNvSpPr txBox="1"/>
          <p:nvPr/>
        </p:nvSpPr>
        <p:spPr>
          <a:xfrm>
            <a:off x="98853" y="1285336"/>
            <a:ext cx="119613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C4046"/>
                </a:solidFill>
                <a:latin typeface="+mj-lt"/>
              </a:rPr>
              <a:t>Benefits of Irrigation Pump Station Improvements: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C415AF-818F-8F0B-68EA-E906A546205F}"/>
              </a:ext>
            </a:extLst>
          </p:cNvPr>
          <p:cNvSpPr txBox="1"/>
          <p:nvPr/>
        </p:nvSpPr>
        <p:spPr>
          <a:xfrm>
            <a:off x="1370866" y="5317291"/>
            <a:ext cx="8086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+mj-lt"/>
              </a:rPr>
              <a:t>Project Cost: $900,000</a:t>
            </a:r>
          </a:p>
        </p:txBody>
      </p:sp>
    </p:spTree>
    <p:extLst>
      <p:ext uri="{BB962C8B-B14F-4D97-AF65-F5344CB8AC3E}">
        <p14:creationId xmlns:p14="http://schemas.microsoft.com/office/powerpoint/2010/main" val="984045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945D54-A284-835B-B949-4F6D36F38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528" y="426942"/>
            <a:ext cx="9590215" cy="1055869"/>
          </a:xfrm>
        </p:spPr>
        <p:txBody>
          <a:bodyPr/>
          <a:lstStyle/>
          <a:p>
            <a:r>
              <a:rPr lang="en-US" dirty="0"/>
              <a:t>Lift Station Improvements Project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D80981-6211-B9EF-9A10-4D4B043758C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6067" y="1482811"/>
            <a:ext cx="11068268" cy="34366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Project Objective:</a:t>
            </a:r>
          </a:p>
          <a:p>
            <a:r>
              <a:rPr lang="en-US" b="0" dirty="0"/>
              <a:t>Address critical challenges associated with excessive inflow and infiltration (I&amp;I) in the existing lift station of the Groveland Community Services District (GCSD).</a:t>
            </a:r>
          </a:p>
          <a:p>
            <a:r>
              <a:rPr lang="en-US" b="0" dirty="0"/>
              <a:t>Enhance performance, reliability, and safety of lift station infrastructure within the collection system.</a:t>
            </a:r>
          </a:p>
          <a:p>
            <a:pPr marL="0" indent="0">
              <a:buNone/>
            </a:pPr>
            <a:r>
              <a:rPr lang="en-US" dirty="0"/>
              <a:t>Challenges:</a:t>
            </a:r>
          </a:p>
          <a:p>
            <a:r>
              <a:rPr lang="en-US" b="0" dirty="0"/>
              <a:t>Risks of deteriorating physical and operational conditions leading to inadequate pumping capacity.</a:t>
            </a:r>
          </a:p>
          <a:p>
            <a:r>
              <a:rPr lang="en-US" b="0" dirty="0"/>
              <a:t>Potential for sanitary sewer overflows (SSOs), contamination of water resources, and environmental damage due to ineffective pumping of raw wastewater.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041F6D-09FB-DE91-905B-ACA52F64E5B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6067" y="4613190"/>
            <a:ext cx="5446843" cy="21418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Key Improvements:</a:t>
            </a:r>
          </a:p>
          <a:p>
            <a:r>
              <a:rPr lang="en-US" dirty="0"/>
              <a:t>Wet Well Epoxy Coating</a:t>
            </a:r>
          </a:p>
          <a:p>
            <a:r>
              <a:rPr lang="en-US" dirty="0"/>
              <a:t>Pump Replacement</a:t>
            </a:r>
          </a:p>
          <a:p>
            <a:r>
              <a:rPr lang="en-US" dirty="0"/>
              <a:t>Bypass Arrangements</a:t>
            </a:r>
          </a:p>
          <a:p>
            <a:r>
              <a:rPr lang="en-US" dirty="0"/>
              <a:t>Safety Hazard Mitigation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E04509-99F0-B7A3-5C7A-C5A635046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AF8B33-36C2-8232-0084-E1C9574EC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982" y="4812571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4249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8D97-52A6-7B63-1097-6977C384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892" y="64477"/>
            <a:ext cx="9590215" cy="1145608"/>
          </a:xfrm>
        </p:spPr>
        <p:txBody>
          <a:bodyPr/>
          <a:lstStyle/>
          <a:p>
            <a:r>
              <a:rPr lang="en-US" dirty="0"/>
              <a:t>Project Impact and Benefits: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17A1E-7176-F292-2584-BB306EC71F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38425" y="1073742"/>
            <a:ext cx="10385165" cy="490936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dirty="0"/>
              <a:t>Operational Efficiency:</a:t>
            </a:r>
          </a:p>
          <a:p>
            <a:r>
              <a:rPr lang="en-US" sz="8000" b="0" dirty="0"/>
              <a:t>Improved performance and reliability of lift station infrastructure.</a:t>
            </a:r>
          </a:p>
          <a:p>
            <a:r>
              <a:rPr lang="en-US" sz="8000" b="0" dirty="0"/>
              <a:t>Reduced risk of system overloads, pump failures, and potential flooding.</a:t>
            </a:r>
          </a:p>
          <a:p>
            <a:pPr marL="0" indent="0">
              <a:buNone/>
            </a:pPr>
            <a:r>
              <a:rPr lang="en-US" sz="8000" dirty="0"/>
              <a:t>Environmental Protection:</a:t>
            </a:r>
          </a:p>
          <a:p>
            <a:r>
              <a:rPr lang="en-US" sz="8000" b="0" dirty="0"/>
              <a:t>Mitigation of sanitary sewer overflows (SSOs) and contamination of water resources.</a:t>
            </a:r>
          </a:p>
          <a:p>
            <a:r>
              <a:rPr lang="en-US" sz="8000" b="0" dirty="0"/>
              <a:t>Preservation of the surrounding environment and ecosystems.</a:t>
            </a:r>
          </a:p>
          <a:p>
            <a:pPr marL="0" indent="0">
              <a:buNone/>
            </a:pPr>
            <a:r>
              <a:rPr lang="en-US" sz="8000" dirty="0"/>
              <a:t>Safety Enhancement:</a:t>
            </a:r>
          </a:p>
          <a:p>
            <a:r>
              <a:rPr lang="en-US" sz="8000" b="0" dirty="0"/>
              <a:t>Minimization of safety hazards within lift stations for maintenance personnel.</a:t>
            </a:r>
          </a:p>
          <a:p>
            <a:r>
              <a:rPr lang="en-US" sz="8000" b="0" dirty="0"/>
              <a:t>Creation of a safer working environment through enhanced safety measures.</a:t>
            </a:r>
          </a:p>
          <a:p>
            <a:pPr marL="0" indent="0">
              <a:buNone/>
            </a:pPr>
            <a:r>
              <a:rPr lang="en-US" sz="8000" dirty="0"/>
              <a:t>Long-term Sustainability:</a:t>
            </a:r>
          </a:p>
          <a:p>
            <a:r>
              <a:rPr lang="en-US" sz="8000" b="0" dirty="0"/>
              <a:t>Prolonged lifespan of infrastructure through protective measures like epoxy coatings.</a:t>
            </a:r>
          </a:p>
          <a:p>
            <a:r>
              <a:rPr lang="en-US" sz="8000" b="0" dirty="0"/>
              <a:t>Enhanced resilience of the collection system against future challenges.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4400" dirty="0">
                <a:latin typeface="+mj-lt"/>
              </a:rPr>
              <a:t>Project Cost $1,500,000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4321DD-A015-68F6-946F-F25A1C2D4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52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B8613F-2883-10AE-89EE-754728CFC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86" y="135924"/>
            <a:ext cx="11705968" cy="1766918"/>
          </a:xfrm>
        </p:spPr>
        <p:txBody>
          <a:bodyPr/>
          <a:lstStyle/>
          <a:p>
            <a:pPr algn="ctr"/>
            <a:r>
              <a:rPr lang="en-US" dirty="0"/>
              <a:t>Groveland &amp; Big Oak Flat Water Distribution System Improvement Project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05B3C4-FE12-5928-4EAA-8598EFD0C58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40758" y="1545709"/>
            <a:ext cx="11844149" cy="51763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Project Objective:</a:t>
            </a:r>
          </a:p>
          <a:p>
            <a:r>
              <a:rPr lang="en-US" sz="2000" b="0" dirty="0"/>
              <a:t>Address critical needs within the Groveland Community Services District (GCSD) water distribution system.</a:t>
            </a:r>
          </a:p>
          <a:p>
            <a:pPr marL="0" indent="0">
              <a:buNone/>
            </a:pPr>
            <a:r>
              <a:rPr lang="en-US" sz="2000" noProof="1"/>
              <a:t>Current Challenges:</a:t>
            </a:r>
          </a:p>
          <a:p>
            <a:r>
              <a:rPr lang="en-US" sz="2000" b="0" noProof="1"/>
              <a:t>Aging infrastructure established in the 1960s, primarily consisting of AC pipelines nearing the end of their intended lifespan.</a:t>
            </a:r>
          </a:p>
          <a:p>
            <a:r>
              <a:rPr lang="en-US" sz="2000" b="0" noProof="1"/>
              <a:t>Regular burst pipelines disrupting service and contributing to excessive greenhouse gas emissions.</a:t>
            </a:r>
          </a:p>
          <a:p>
            <a:pPr marL="0" indent="0">
              <a:buNone/>
            </a:pPr>
            <a:r>
              <a:rPr lang="en-US" sz="2000" noProof="1"/>
              <a:t>Proposed Solutions:</a:t>
            </a:r>
          </a:p>
          <a:p>
            <a:r>
              <a:rPr lang="en-US" sz="2000" b="0" noProof="1"/>
              <a:t>Transition to AWWA standard materials to improve reliability and efficiency.</a:t>
            </a:r>
          </a:p>
          <a:p>
            <a:r>
              <a:rPr lang="en-US" sz="2000" b="0" noProof="1"/>
              <a:t>Upsize water distribution mains to accommodate growing domestic water demands.</a:t>
            </a:r>
          </a:p>
          <a:p>
            <a:r>
              <a:rPr lang="en-US" sz="2000" b="0" noProof="1"/>
              <a:t>Install new gate valves, pressure reducing valves, and fire hydrants to enhance system functionality and safety.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97A5F-8A74-2493-9B0C-E5376396F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24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D9321D-79AC-AC52-77EE-48647BFA1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Upgrades and Community Impact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B8AA87-ACD9-1978-6D0D-24BB242F77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96778" y="1692032"/>
            <a:ext cx="10906898" cy="47285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Meeting Growing Demands:</a:t>
            </a:r>
          </a:p>
          <a:p>
            <a:r>
              <a:rPr lang="en-US" dirty="0"/>
              <a:t>Upsizing water distribution mains to ensure adequate access to potable water within the service area.</a:t>
            </a:r>
          </a:p>
          <a:p>
            <a:r>
              <a:rPr lang="en-US" dirty="0"/>
              <a:t>Addressing domestic water demands while complying with fire flow requirements.</a:t>
            </a:r>
          </a:p>
          <a:p>
            <a:pPr marL="0" indent="0">
              <a:buNone/>
            </a:pPr>
            <a:r>
              <a:rPr lang="en-US" b="1" dirty="0"/>
              <a:t>Enhanced Fire Protection:</a:t>
            </a:r>
          </a:p>
          <a:p>
            <a:r>
              <a:rPr lang="en-US" dirty="0"/>
              <a:t>Implementing system upgrades to meet fire flow requirements in an Extremely High Fire Hazard Zone.</a:t>
            </a:r>
          </a:p>
          <a:p>
            <a:r>
              <a:rPr lang="en-US" dirty="0"/>
              <a:t>Better equipped to protect the surrounding environment from devastating fires.</a:t>
            </a:r>
          </a:p>
          <a:p>
            <a:pPr marL="0" indent="0">
              <a:buNone/>
            </a:pPr>
            <a:r>
              <a:rPr lang="en-US" b="1" dirty="0"/>
              <a:t>Water Conservation Efforts:</a:t>
            </a:r>
          </a:p>
          <a:p>
            <a:r>
              <a:rPr lang="en-US" dirty="0"/>
              <a:t>Reducing water loss through improved infrastructure and optimized distribution.</a:t>
            </a:r>
          </a:p>
          <a:p>
            <a:r>
              <a:rPr lang="en-US" dirty="0"/>
              <a:t>Benefiting communities served by GCSD and preserving aquatic life in the Hetch Hetchy reservoir and Pine Mountain Lake.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6EE69C-73C8-9D1D-8226-203542625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068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EC8120-03A6-79A1-60C1-65C1DD280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931" y="213634"/>
            <a:ext cx="12019004" cy="1120895"/>
          </a:xfrm>
        </p:spPr>
        <p:txBody>
          <a:bodyPr/>
          <a:lstStyle/>
          <a:p>
            <a:r>
              <a:rPr lang="en-US" dirty="0"/>
              <a:t>Environmental Conservation and Sustainability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2AD04E-B0C3-A19B-5DDC-ECB871A83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C9271CC8-5FC3-85D7-8E45-DDB6305B454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65034" y="1054442"/>
            <a:ext cx="10645518" cy="523102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Reducing Environmental Impact: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Minimizing greenhouse gas emissions associated with frequent pipeline replacements.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Conserving water resources and minimizing environmental impact through optimized distribution.</a:t>
            </a:r>
          </a:p>
          <a:p>
            <a:r>
              <a:rPr lang="en-US" b="1" dirty="0"/>
              <a:t>Preservation of Ecosystems: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Protecting aquatic life within the Hetch Hetchy reservoir and Pine Mountain Lake by reducing water drawn from each lake per year.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Contributing to the overall health and resilience of the surrounding ecosystem.</a:t>
            </a:r>
          </a:p>
          <a:p>
            <a:r>
              <a:rPr lang="en-US" b="1" dirty="0"/>
              <a:t>Long-term Sustainability: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Ensuring the long-term sustainability and reliability of the water distribution system for future generations.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Aligning with efforts to mitigate climate change and preserve natural resources.</a:t>
            </a:r>
          </a:p>
          <a:p>
            <a:r>
              <a:rPr lang="en-US" sz="2400" dirty="0">
                <a:latin typeface="+mj-lt"/>
              </a:rPr>
              <a:t>Groveland Water System Cost $3,750,000 </a:t>
            </a:r>
          </a:p>
          <a:p>
            <a:r>
              <a:rPr lang="en-US" sz="2400" dirty="0">
                <a:latin typeface="+mj-lt"/>
              </a:rPr>
              <a:t>Big Oak Flat Water System Cost $2,500,000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EF200D-1BAB-F75D-8E29-68DFF6A0D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819" y="5343524"/>
            <a:ext cx="3028950" cy="1514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1804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C71D8FC-E122-CABE-6FCE-615B2C34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1F7719-973C-41CB-9EA9-DC7CEC76A0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Peter Kampa </a:t>
            </a:r>
          </a:p>
          <a:p>
            <a:r>
              <a:rPr lang="en-US" dirty="0"/>
              <a:t>209-962-7161</a:t>
            </a:r>
          </a:p>
          <a:p>
            <a:r>
              <a:rPr lang="en-US" dirty="0"/>
              <a:t>pkampa@gcsd.org</a:t>
            </a:r>
          </a:p>
          <a:p>
            <a:r>
              <a:rPr lang="en-US" dirty="0"/>
              <a:t>www.gcsd.org</a:t>
            </a:r>
          </a:p>
        </p:txBody>
      </p:sp>
    </p:spTree>
    <p:extLst>
      <p:ext uri="{BB962C8B-B14F-4D97-AF65-F5344CB8AC3E}">
        <p14:creationId xmlns:p14="http://schemas.microsoft.com/office/powerpoint/2010/main" val="2280806097"/>
      </p:ext>
    </p:extLst>
  </p:cSld>
  <p:clrMapOvr>
    <a:masterClrMapping/>
  </p:clrMapOvr>
</p:sld>
</file>

<file path=ppt/theme/theme1.xml><?xml version="1.0" encoding="utf-8"?>
<a:theme xmlns:a="http://schemas.openxmlformats.org/drawingml/2006/main" name="ModOverlayVTI">
  <a:themeElements>
    <a:clrScheme name="Custom 50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3C9A8F"/>
      </a:accent1>
      <a:accent2>
        <a:srgbClr val="18818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Elephant Arial Nova Light">
      <a:majorFont>
        <a:latin typeface="Elephan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OverlayVTI" id="{85202D65-63D3-4793-A090-FA8DF18DC0BE}" vid="{91924FCD-E846-48AE-B233-F25A78D18B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D7C3E5-1734-4636-9EC5-AEB06BF1FB2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C5C2001-E626-4890-B405-22B5BD1CB0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453AF4-4FB0-4B39-9296-55DED383E9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{C3DC9713-A617-455E-A452-BC21995A03B2}tf89118109_win32</Template>
  <TotalTime>121</TotalTime>
  <Words>973</Words>
  <Application>Microsoft Office PowerPoint</Application>
  <PresentationFormat>Widescreen</PresentationFormat>
  <Paragraphs>133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Nova Light</vt:lpstr>
      <vt:lpstr>Calibri</vt:lpstr>
      <vt:lpstr>Elephant</vt:lpstr>
      <vt:lpstr>ModOverlayVTI</vt:lpstr>
      <vt:lpstr> Tuolumne –Stanislaus Integrated Regional Water Management Project Update</vt:lpstr>
      <vt:lpstr>Cyber Security Project  </vt:lpstr>
      <vt:lpstr>Benefits of Cybersecurity Project </vt:lpstr>
      <vt:lpstr>Advanced Metering Infrastructure Project</vt:lpstr>
      <vt:lpstr>Benefits: </vt:lpstr>
      <vt:lpstr>Irrigation Pump Station Improvements</vt:lpstr>
      <vt:lpstr>PowerPoint Presentation</vt:lpstr>
      <vt:lpstr>Lift Station Improvements Project</vt:lpstr>
      <vt:lpstr>Project Impact and Benefits:</vt:lpstr>
      <vt:lpstr>Groveland &amp; Big Oak Flat Water Distribution System Improvement Project</vt:lpstr>
      <vt:lpstr>System Upgrades and Community Impact</vt:lpstr>
      <vt:lpstr>Environmental Conservation and Sustainability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Update</dc:title>
  <dc:creator>Rachel Pearlman</dc:creator>
  <cp:lastModifiedBy>Carolyn Lott</cp:lastModifiedBy>
  <cp:revision>4</cp:revision>
  <dcterms:created xsi:type="dcterms:W3CDTF">2024-03-19T18:58:09Z</dcterms:created>
  <dcterms:modified xsi:type="dcterms:W3CDTF">2024-03-28T00:42:02Z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